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0080625" cy="7559675" type="screen4x3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410" y="-114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UY" sz="14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3" name="2 Marcador de fecha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UY" sz="14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4" name="3 Marcador de pie de página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UY" sz="14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5" name="4 Marcador de número de diapositiva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F22F0AE-9BB7-4D1C-9B6D-C9FF7F87046F}" type="slidenum">
              <a:t>‹Nº›</a:t>
            </a:fld>
            <a:endParaRPr lang="es-UY" sz="14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56406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UY"/>
          </a:p>
        </p:txBody>
      </p:sp>
      <p:sp>
        <p:nvSpPr>
          <p:cNvPr id="4" name="3 Marcador de encabezado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s-UY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UY"/>
          </a:p>
        </p:txBody>
      </p:sp>
      <p:sp>
        <p:nvSpPr>
          <p:cNvPr id="5" name="4 Marcador de fecha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s-UY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UY"/>
          </a:p>
        </p:txBody>
      </p:sp>
      <p:sp>
        <p:nvSpPr>
          <p:cNvPr id="6" name="5 Marcador de pie de página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es-UY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UY"/>
          </a:p>
        </p:txBody>
      </p:sp>
      <p:sp>
        <p:nvSpPr>
          <p:cNvPr id="7" name="6 Marcador de número de diapositiva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es-UY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B5FFBD7D-4F62-4133-B29E-B5DF73267E86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27951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s-UY" sz="2000" b="0" i="0" u="none" strike="noStrike" kern="1200">
        <a:ln>
          <a:noFill/>
        </a:ln>
        <a:latin typeface="Arial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 sz="2810">
              <a:latin typeface="Albany" pitchFamily="18"/>
              <a:cs typeface="Tahoma" pitchFamily="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6375EC3-47BA-4936-9C44-B1003064D0B9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5450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1C865B-878A-4C60-9E36-46E7494D2480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6775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0CF3ED-B790-442E-8E10-EAA4D9548C61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4066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32AD35-F8BA-436E-A946-82A321DFFF49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31370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CE1B01-42ED-4909-9EE3-C99624B05809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625223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C9DFA1-F7DB-435A-B448-9FEADCB53AAD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8405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792163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14925" y="792163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B35C83-DC2A-4117-B1EE-8A0914F47A4D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3269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A63A66-6DD0-47BB-ADCF-6C73FD5617FE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95036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2B1851-B191-4A9A-A958-60F04BE0AF6B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1017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A61D9A-791C-4702-B277-FC16D2A4AA68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82408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B1F2C5-D67D-44AC-A934-4EEC0F9DD211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2855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732B3-7129-47EE-8DE5-E4D424125984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6987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ABD3EB-1367-4873-9DF6-27BCECB579E4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11916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ADF3D8-D3C7-4D21-BFE3-E3055A304463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4815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8850" y="792163"/>
            <a:ext cx="2266950" cy="669607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3238" y="792163"/>
            <a:ext cx="6653212" cy="669607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4FF277C-DE63-488B-B585-A374FB78E12A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10746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B3B237-5A61-4C7D-9FB7-CACC14F0875A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3824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3592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14913" y="1768475"/>
            <a:ext cx="43592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D7E786-7699-4D66-9009-6B6CF3BF6EF6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0550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E70D0F-C4AB-4AEB-B7AE-0C7EDC298E84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13656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D68606-9219-42E0-BEB5-7CA5AD6C9F48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3030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974962-1A42-4B55-99C8-BF82D9A2C2AC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58863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CCE349-1692-4370-A40F-F6349E447247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3067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U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804543-CA56-488B-99E5-9DE4A0047279}" type="slidenum"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32098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/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88700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s-UY" sz="32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s-UY" sz="32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s-UY" sz="2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s-UY" sz="24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Y"/>
          </a:p>
        </p:txBody>
      </p:sp>
      <p:sp>
        <p:nvSpPr>
          <p:cNvPr id="4" name="3 Marcador de fecha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es-UY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UY"/>
          </a:p>
        </p:txBody>
      </p:sp>
      <p:sp>
        <p:nvSpPr>
          <p:cNvPr id="5" name="4 Marcador de pie de página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rtl="0" hangingPunct="0">
              <a:buNone/>
              <a:tabLst/>
              <a:defRPr lang="es-UY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UY"/>
          </a:p>
        </p:txBody>
      </p:sp>
      <p:sp>
        <p:nvSpPr>
          <p:cNvPr id="6" name="5 Marcador de número de diapositiva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es-UY" sz="1400" kern="12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9FFA530-7A8A-4AE3-B663-05484CDF426C}" type="slidenum">
              <a:t>‹Nº›</a:t>
            </a:fld>
            <a:endParaRPr lang="es-U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s-UY" sz="4400" b="0" i="0" u="none" strike="noStrike" kern="1200">
          <a:ln>
            <a:noFill/>
          </a:ln>
          <a:latin typeface="Arial" pitchFamily="18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s-UY" sz="3200" b="0" i="0" u="none" strike="noStrike" kern="1200">
          <a:ln>
            <a:noFill/>
          </a:ln>
          <a:latin typeface="Arial" pitchFamily="18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 txBox="1">
            <a:spLocks noGrp="1"/>
          </p:cNvSpPr>
          <p:nvPr>
            <p:ph type="title"/>
          </p:nvPr>
        </p:nvSpPr>
        <p:spPr>
          <a:xfrm>
            <a:off x="503999" y="6225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/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1"/>
          </p:nvPr>
        </p:nvSpPr>
        <p:spPr>
          <a:xfrm>
            <a:off x="503999" y="79200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0000"/>
              </a:buClr>
              <a:buSzPct val="45000"/>
              <a:buFont typeface="StarSymbol"/>
              <a:buNone/>
              <a:defRPr lang="es-UY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Clr>
                <a:srgbClr val="FF0000"/>
              </a:buClr>
              <a:buSzPct val="45000"/>
              <a:buFont typeface="StarSymbol"/>
              <a:buChar char="●"/>
              <a:defRPr lang="es-UY" sz="32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Clr>
                <a:srgbClr val="FF0000"/>
              </a:buClr>
              <a:buSzPct val="75000"/>
              <a:buFont typeface="StarSymbol"/>
              <a:buChar char="–"/>
              <a:defRPr lang="es-UY" sz="28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Clr>
                <a:srgbClr val="FF0000"/>
              </a:buClr>
              <a:buSzPct val="45000"/>
              <a:buFont typeface="StarSymbol"/>
              <a:buChar char="●"/>
              <a:defRPr lang="es-UY" sz="24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Clr>
                <a:srgbClr val="FF0000"/>
              </a:buClr>
              <a:buSzPct val="75000"/>
              <a:buFont typeface="StarSymbol"/>
              <a:buChar char="–"/>
              <a:defRPr lang="es-UY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Clr>
                <a:srgbClr val="FF0000"/>
              </a:buClr>
              <a:buSzPct val="45000"/>
              <a:buFont typeface="StarSymbol"/>
              <a:buChar char="●"/>
              <a:defRPr lang="es-UY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Clr>
                <a:srgbClr val="FF0000"/>
              </a:buClr>
              <a:buSzPct val="45000"/>
              <a:buFont typeface="StarSymbol"/>
              <a:buChar char="●"/>
              <a:defRPr lang="es-UY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Clr>
                <a:srgbClr val="FF0000"/>
              </a:buClr>
              <a:buSzPct val="45000"/>
              <a:buFont typeface="StarSymbol"/>
              <a:buChar char="●"/>
              <a:defRPr lang="es-UY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Clr>
                <a:srgbClr val="FF0000"/>
              </a:buClr>
              <a:buSzPct val="45000"/>
              <a:buFont typeface="StarSymbol"/>
              <a:buChar char="●"/>
              <a:defRPr lang="es-UY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Clr>
                <a:srgbClr val="FF0000"/>
              </a:buClr>
              <a:buSzPct val="45000"/>
              <a:buFont typeface="StarSymbol"/>
              <a:buChar char="●"/>
              <a:defRPr lang="es-UY" sz="2000" b="0" i="0" u="none" strike="noStrike">
                <a:ln>
                  <a:noFill/>
                </a:ln>
                <a:latin typeface="Albany" pitchFamily="18"/>
                <a:ea typeface="Andale Sans UI" pitchFamily="2"/>
                <a:cs typeface="Tahoma" pitchFamily="2"/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Y"/>
          </a:p>
        </p:txBody>
      </p:sp>
      <p:sp>
        <p:nvSpPr>
          <p:cNvPr id="4" name="3 Marcador de fecha"/>
          <p:cNvSpPr txBox="1">
            <a:spLocks noGrp="1"/>
          </p:cNvSpPr>
          <p:nvPr>
            <p:ph type="dt" sz="half" idx="2"/>
          </p:nvPr>
        </p:nvSpPr>
        <p:spPr>
          <a:xfrm>
            <a:off x="503999" y="537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rtl="0" hangingPunct="0">
              <a:buNone/>
              <a:tabLst/>
              <a:defRPr lang="es-UY" sz="14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UY"/>
          </a:p>
        </p:txBody>
      </p:sp>
      <p:sp>
        <p:nvSpPr>
          <p:cNvPr id="5" name="4 Marcador de pie de página"/>
          <p:cNvSpPr txBox="1">
            <a:spLocks noGrp="1"/>
          </p:cNvSpPr>
          <p:nvPr>
            <p:ph type="ftr" sz="quarter" idx="3"/>
          </p:nvPr>
        </p:nvSpPr>
        <p:spPr>
          <a:xfrm>
            <a:off x="3447360" y="5375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ctr" rtl="0" hangingPunct="0">
              <a:buNone/>
              <a:tabLst/>
              <a:defRPr lang="es-UY" sz="14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UY"/>
          </a:p>
        </p:txBody>
      </p:sp>
      <p:sp>
        <p:nvSpPr>
          <p:cNvPr id="6" name="5 Marcador de número de diapositiva"/>
          <p:cNvSpPr txBox="1">
            <a:spLocks noGrp="1"/>
          </p:cNvSpPr>
          <p:nvPr>
            <p:ph type="sldNum" sz="quarter" idx="4"/>
          </p:nvPr>
        </p:nvSpPr>
        <p:spPr>
          <a:xfrm>
            <a:off x="7227360" y="5375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marR="0" lvl="0" indent="0" algn="r" rtl="0" hangingPunct="0">
              <a:buNone/>
              <a:tabLst/>
              <a:defRPr lang="es-UY" sz="1400">
                <a:latin typeface="Times New Roman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62B3CED-6C57-4D65-B95A-27B31AF0C25B}" type="slidenum">
              <a:t>‹Nº›</a:t>
            </a:fld>
            <a:endParaRPr lang="es-U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s-UY" sz="4400" b="1" i="0" u="none" strike="noStrike">
          <a:ln>
            <a:noFill/>
          </a:ln>
          <a:solidFill>
            <a:srgbClr val="FFFFFF"/>
          </a:solidFill>
          <a:latin typeface="Albany" pitchFamily="18"/>
          <a:cs typeface="Tahoma" pitchFamily="2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s-UY" sz="3200" b="0" i="0" u="none" strike="noStrike">
          <a:ln>
            <a:noFill/>
          </a:ln>
          <a:latin typeface="Albany" pitchFamily="18"/>
          <a:cs typeface="Tahoma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jpg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12000" y="1117440"/>
            <a:ext cx="7128000" cy="541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60000" y="2088000"/>
            <a:ext cx="9270000" cy="3888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es-UY" sz="2400" b="0" i="0" u="none" strike="noStrike" kern="1200">
                <a:ln>
                  <a:noFill/>
                </a:ln>
                <a:solidFill>
                  <a:srgbClr val="00AE00"/>
                </a:solidFill>
                <a:latin typeface="Arial" pitchFamily="18"/>
                <a:ea typeface="Droid Sans Fallback" pitchFamily="2"/>
                <a:cs typeface="FreeSans" pitchFamily="2"/>
              </a:rPr>
              <a:t>Etapa posterior al encuentro: noviembre- diciembre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2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Evaluación de la experiencia para extraer los principales aprendizajes desarrollando su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2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potencialidad como recurso didáctico. Registro de testimonios desde la perspectiva de los distintos actores: niños, docentes, familias y grupos organizadores que participan.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2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2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Continuación del relacionamiento entre centros educativos  y comunidades hasta donde el propio devenir lo establezca.</a:t>
            </a:r>
          </a:p>
        </p:txBody>
      </p:sp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376000" y="1800000"/>
            <a:ext cx="6275160" cy="402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200" b="0" i="0" u="none" strike="noStrike" kern="1200">
                <a:ln>
                  <a:noFill/>
                </a:ln>
                <a:solidFill>
                  <a:srgbClr val="6B2394"/>
                </a:solidFill>
                <a:latin typeface="Arial" pitchFamily="18"/>
                <a:ea typeface="Droid Sans Fallback" pitchFamily="2"/>
                <a:cs typeface="FreeSans" pitchFamily="2"/>
              </a:rPr>
              <a:t>Actividades  previas al encuentro en Montevideo.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55999" y="2160000"/>
            <a:ext cx="2880000" cy="38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72000" y="2202840"/>
            <a:ext cx="3653639" cy="400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10744200">
            <a:off x="337412" y="2182402"/>
            <a:ext cx="3891240" cy="277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64000" y="503999"/>
            <a:ext cx="5328000" cy="56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951999" y="720000"/>
            <a:ext cx="3942000" cy="576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200" b="0" i="0" u="none" strike="noStrike" kern="1200">
                <a:ln>
                  <a:noFill/>
                </a:ln>
                <a:solidFill>
                  <a:srgbClr val="660066"/>
                </a:solidFill>
                <a:latin typeface="Arial" pitchFamily="18"/>
                <a:ea typeface="Droid Sans Fallback" pitchFamily="2"/>
                <a:cs typeface="FreeSans" pitchFamily="2"/>
              </a:rPr>
              <a:t>Salida Didáctica a Montevideo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7999" y="1224000"/>
            <a:ext cx="4176000" cy="276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16000" y="1183320"/>
            <a:ext cx="3960000" cy="263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07999" y="4176000"/>
            <a:ext cx="4248000" cy="23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616000" y="3960000"/>
            <a:ext cx="3816000" cy="26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2000" y="288000"/>
            <a:ext cx="397764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2000" y="3960000"/>
            <a:ext cx="46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472000" y="360000"/>
            <a:ext cx="4251960" cy="56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088000" y="648000"/>
            <a:ext cx="6856199" cy="72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>
                <a:solidFill>
                  <a:srgbClr val="660066"/>
                </a:solidFill>
              </a:defRPr>
            </a:pPr>
            <a:r>
              <a:rPr lang="es-UY" sz="2400" b="0" i="0" u="none" strike="noStrike" kern="1200">
                <a:ln>
                  <a:noFill/>
                </a:ln>
                <a:solidFill>
                  <a:srgbClr val="660066"/>
                </a:solidFill>
                <a:latin typeface="Arial" pitchFamily="18"/>
                <a:ea typeface="Droid Sans Fallback" pitchFamily="2"/>
                <a:cs typeface="FreeSans" pitchFamily="2"/>
              </a:rPr>
              <a:t>Actividades previas  al encuentro en Soriano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6120000" y="3816000"/>
            <a:ext cx="3311999" cy="3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1600" y="1728000"/>
            <a:ext cx="4658400" cy="43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56000" y="1728000"/>
            <a:ext cx="4608000" cy="38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6000" y="648000"/>
            <a:ext cx="4464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336000" y="792000"/>
            <a:ext cx="3096000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080000" y="576000"/>
            <a:ext cx="6983999" cy="576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solidFill>
                  <a:srgbClr val="6B0094"/>
                </a:solidFill>
                <a:latin typeface="Arial" pitchFamily="18"/>
                <a:ea typeface="Droid Sans Fallback" pitchFamily="2"/>
                <a:cs typeface="FreeSans" pitchFamily="2"/>
              </a:rPr>
              <a:t>Visita de la Escuela N° 119 y N° 34 a la ciudad de Mercedes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15999" y="4536000"/>
            <a:ext cx="4392000" cy="26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2000" y="1440000"/>
            <a:ext cx="4392000" cy="26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616000" y="1381679"/>
            <a:ext cx="4176000" cy="296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18440" y="720000"/>
            <a:ext cx="4669560" cy="56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800000" y="1007999"/>
            <a:ext cx="6152400" cy="402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200">
                <a:solidFill>
                  <a:srgbClr val="B80047"/>
                </a:solidFill>
              </a:defRPr>
            </a:pPr>
            <a:r>
              <a:rPr lang="es-UY" sz="2200" b="0" i="0" u="none" strike="noStrike" kern="1200">
                <a:ln>
                  <a:noFill/>
                </a:ln>
                <a:solidFill>
                  <a:srgbClr val="B80047"/>
                </a:solidFill>
                <a:latin typeface="Arial" pitchFamily="18"/>
                <a:ea typeface="Droid Sans Fallback" pitchFamily="2"/>
                <a:cs typeface="FreeSans" pitchFamily="2"/>
              </a:rPr>
              <a:t>Visita al Paraje La Loma  y Villa Soriano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0080000" y="3456000"/>
            <a:ext cx="4031999" cy="3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0000" y="1512000"/>
            <a:ext cx="4176000" cy="3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84000" y="1655999"/>
            <a:ext cx="4752000" cy="45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72000" y="4031999"/>
            <a:ext cx="3744000" cy="20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4000" y="3960000"/>
            <a:ext cx="3384000" cy="22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163600" y="288000"/>
            <a:ext cx="3956400" cy="2666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CuadroTexto"/>
          <p:cNvSpPr txBox="1"/>
          <p:nvPr/>
        </p:nvSpPr>
        <p:spPr>
          <a:xfrm>
            <a:off x="2318760" y="3037679"/>
            <a:ext cx="3297240" cy="634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Escuela N°119  de Montevideo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936000" y="6623999"/>
            <a:ext cx="3240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Escuela N°34  de Soriano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63999" y="6552000"/>
            <a:ext cx="3096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Escuela N°57  de Soriano</a:t>
            </a:r>
          </a:p>
        </p:txBody>
      </p:sp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1655999"/>
            <a:ext cx="2880000" cy="33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48000" y="936000"/>
            <a:ext cx="5544000" cy="41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360000"/>
            <a:ext cx="432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6000" y="3888000"/>
            <a:ext cx="4392000" cy="30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544000" y="576000"/>
            <a:ext cx="4251960" cy="59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60000" y="936000"/>
            <a:ext cx="5472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ubtítulo"/>
          <p:cNvSpPr txBox="1">
            <a:spLocks noGrp="1"/>
          </p:cNvSpPr>
          <p:nvPr>
            <p:ph type="subTitle" idx="4294967295"/>
          </p:nvPr>
        </p:nvSpPr>
        <p:spPr>
          <a:xfrm>
            <a:off x="503999" y="1242359"/>
            <a:ext cx="8870040" cy="543780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-216000" algn="ctr">
              <a:buNone/>
            </a:pPr>
            <a:r>
              <a:rPr lang="es-UY" sz="8000" i="1">
                <a:solidFill>
                  <a:srgbClr val="FF3333"/>
                </a:solidFill>
                <a:latin typeface="El Abogado Loco" pitchFamily="18"/>
              </a:rPr>
              <a:t>Preservar las raíces es conservar lo más importante  “ La identidad”</a:t>
            </a:r>
          </a:p>
          <a:p>
            <a:pPr marL="0" lvl="0" indent="-216000" algn="ctr">
              <a:buNone/>
            </a:pPr>
            <a:endParaRPr lang="es-UY" sz="8000" i="1">
              <a:solidFill>
                <a:srgbClr val="FF3333"/>
              </a:solidFill>
              <a:latin typeface="El Abogado Loco" pitchFamily="18"/>
            </a:endParaRPr>
          </a:p>
        </p:txBody>
      </p:sp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26360" y="1296000"/>
            <a:ext cx="9737640" cy="57344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800" b="0" i="0" u="none" strike="noStrike" kern="1200">
                <a:ln>
                  <a:noFill/>
                </a:ln>
                <a:solidFill>
                  <a:srgbClr val="00AE00"/>
                </a:solidFill>
                <a:latin typeface="Arial" pitchFamily="18"/>
                <a:ea typeface="Droid Sans Fallback" pitchFamily="2"/>
                <a:cs typeface="FreeSans" pitchFamily="2"/>
              </a:rPr>
              <a:t>           Antecedentes y justificación.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Desde hace 10 años el Municipio F  viene trabajando en torno a la celebración del Día del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Patrimonio.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En esta línea de trabajo, en el año 2012 incorpora un nuevo desafío: lograr el intercambio de experiencias entre centros educativos del Municipio F y escuelas rurales de diferentes lugares del país, donde la búsqueda de referencias identitarias y de pertenencia, sean el motor del trabajo colectivo.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La propuesta tiene un fuerte componente social, y su valor desde la dimensión educativa cobra vital relevancia. En este sentido se toman como ejes vertebradores del proyecto, conceptos propios de las Áreas Sociales, y que son parte del currículo escolar vigente (Programa de Educación Inicial y Primaria):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 Construcción de ciudadanía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 Identidad/ Alteridad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 Cambio/Permanencia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 Multicausalidad</a:t>
            </a:r>
          </a:p>
        </p:txBody>
      </p:sp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48480" y="989640"/>
            <a:ext cx="8795520" cy="4508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es-UY" sz="24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El proyecto promueve el intercambio cultural y pedagógico entre comunidades educativas de zonas urbanas y rurales, unas localizadas en el territorio del Municipio F y otras en zonas rurales del país.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es-UY" sz="24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El Municipio F, junto a un un centro educativo del territorio, oficia de anfitrión de niños/as,maestros/as y familias de escuelas rurales que llegan a conocer el territorio en fechas próximas a la celebración del “Día del Patrimonio”.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/>
            </a:pPr>
            <a:r>
              <a:rPr lang="es-UY" sz="24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 En este contexto, la posibilidad de recibir a niños/as de otro medio, ofrece interesantes oportunidades de reconocimiento y puesta en valor del patrimonio local, que a su vez habilitan una secuencia pedagógica y didáctica integral del trabajo en las instituciones educativas involucradas.</a:t>
            </a:r>
          </a:p>
        </p:txBody>
      </p:sp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60000" y="1368000"/>
            <a:ext cx="9432000" cy="4255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Es así que de forma ininterrumpida, a lo largo de estos años el proyecto se ha nutrido del trabajo colaborativo con diversas instituciones educativas localizadas en el Municipio (de educaciónformal y no formal), así como con diferentes escuelas rurales de nuestro país.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Este 2018  se vuelve a establecer contacto con escuelas públicas del Municipio,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pero ahora dentro de la particular modalidad que establece el Programa Maestros Comunitarios(PMC).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Es así   que  allí se incorpora  la Escuela N°119, Piedras Blancas , las Escuelas N°34 de Paraje San Martín y  N° 57 del Paraje La Loma.</a:t>
            </a:r>
          </a:p>
        </p:txBody>
      </p:sp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44680" y="1606320"/>
            <a:ext cx="9231840" cy="44420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UY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400" b="0" i="0" u="none" strike="noStrike" kern="1200">
                <a:ln>
                  <a:noFill/>
                </a:ln>
                <a:solidFill>
                  <a:srgbClr val="808019"/>
                </a:solidFill>
                <a:latin typeface="Arial" pitchFamily="18"/>
                <a:ea typeface="Droid Sans Fallback" pitchFamily="2"/>
                <a:cs typeface="FreeSans" pitchFamily="2"/>
              </a:rPr>
              <a:t>                  </a:t>
            </a:r>
            <a:r>
              <a:rPr lang="es-UY" sz="2400" b="0" i="0" u="none" strike="noStrike" kern="1200">
                <a:ln>
                  <a:noFill/>
                </a:ln>
                <a:solidFill>
                  <a:srgbClr val="00AE00"/>
                </a:solidFill>
                <a:latin typeface="Arial" pitchFamily="18"/>
                <a:ea typeface="Droid Sans Fallback" pitchFamily="2"/>
                <a:cs typeface="FreeSans" pitchFamily="2"/>
              </a:rPr>
              <a:t>Objetivos 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UY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UY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Generar oportunidades para que instituciones educativas del Municipio F y escuelas rurales del interior del país, compartan sus referencias identitarias.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UY" sz="20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Desarrollar durante el año, una secuencia pedagógica donde el encuentro sea un hito relevante, no el fin en sí mismo.</a:t>
            </a:r>
          </a:p>
        </p:txBody>
      </p:sp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792000" y="1368000"/>
            <a:ext cx="8424000" cy="4896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es-UY" sz="1800" b="0" i="0" u="none" strike="noStrike" kern="1200">
                <a:ln>
                  <a:noFill/>
                </a:ln>
                <a:solidFill>
                  <a:srgbClr val="006B6B"/>
                </a:solidFill>
                <a:latin typeface="Arial" pitchFamily="18"/>
                <a:ea typeface="Droid Sans Fallback" pitchFamily="2"/>
                <a:cs typeface="FreeSans" pitchFamily="2"/>
              </a:rPr>
              <a:t>Etapa de planificación general compartida: mayo - junio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 Reuniones de coordinación con el Departamento de Educación para el Medio Rural CEIP.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 Definición de escuelas rurales participantes a partir de acuerdo en los criterios.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 Reuniones de trabajo con los diversos referentes de las escuelas rurales que participan de la experiencia: Inspecciones Departamentales, coordinadores CAPDER, escuelas rurales seleccionadas, familias y comunidad.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UY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solidFill>
                  <a:srgbClr val="006B6B"/>
                </a:solidFill>
                <a:latin typeface="Arial" pitchFamily="18"/>
                <a:ea typeface="Droid Sans Fallback" pitchFamily="2"/>
                <a:cs typeface="FreeSans" pitchFamily="2"/>
              </a:rPr>
              <a:t>Etapa de consolidación de la secuencia pedagógica: julio- octubre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Conocer el Municipio: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desde su delimitación geográfica: criterios para definir fronteras entre municipios de Montevideo. Visualización de Municipios en todo el país: diferencias en cuanto a proporción urbana y rural, modos de producción, comercio, otros.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desde su función como gobierno local: caracterización dentro de niveles de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gobierno. Por qué municipio y no alcaldía.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desde la sumatoria de divisiones territoriales: país, departamento, municipio (como división administrativa de gobierno).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UY" sz="18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936000"/>
            <a:ext cx="10079280" cy="410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solidFill>
                  <a:srgbClr val="00AE00"/>
                </a:solidFill>
                <a:latin typeface="Arial" pitchFamily="18"/>
                <a:ea typeface="Droid Sans Fallback" pitchFamily="2"/>
                <a:cs typeface="FreeSans" pitchFamily="2"/>
              </a:rPr>
              <a:t>Desde los valores identitarios :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Concepto de PATRIMONIO desde una miradaantropológica.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solidFill>
                  <a:srgbClr val="00AE00"/>
                </a:solidFill>
                <a:latin typeface="Arial" pitchFamily="18"/>
                <a:ea typeface="Droid Sans Fallback" pitchFamily="2"/>
                <a:cs typeface="FreeSans" pitchFamily="2"/>
              </a:rPr>
              <a:t>Recursos didácticos auxiliares </a:t>
            </a: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:entrevistas, creación de unbanco de datos a partir del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relevamiento en imágenes y testimonios orales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solidFill>
                  <a:srgbClr val="00AE00"/>
                </a:solidFill>
                <a:latin typeface="Arial" pitchFamily="18"/>
                <a:ea typeface="Droid Sans Fallback" pitchFamily="2"/>
                <a:cs typeface="FreeSans" pitchFamily="2"/>
              </a:rPr>
              <a:t>Diseño de preguntas orientadoras de la búsqueda</a:t>
            </a: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: quiénes y cuántos somos, qué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hacemos, cómo y dónde vivimos, entre otras.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endParaRPr lang="es-UY" sz="20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 Intercambios previos a la visita a través de medios tradicionales (carta) y digitales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 (Whatsapp y correo electrónico).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/>
            </a:pPr>
            <a:endParaRPr lang="es-UY" sz="20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s-UY"/>
          </a:p>
        </p:txBody>
      </p:sp>
      <p:sp>
        <p:nvSpPr>
          <p:cNvPr id="3" name="2 CuadroTexto"/>
          <p:cNvSpPr txBox="1"/>
          <p:nvPr/>
        </p:nvSpPr>
        <p:spPr>
          <a:xfrm>
            <a:off x="615240" y="2133360"/>
            <a:ext cx="9248760" cy="40586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 </a:t>
            </a:r>
            <a:r>
              <a:rPr lang="es-UY" sz="2200" b="0" i="0" u="none" strike="noStrike" kern="1200">
                <a:ln>
                  <a:noFill/>
                </a:ln>
                <a:solidFill>
                  <a:srgbClr val="00AE00"/>
                </a:solidFill>
                <a:latin typeface="Arial" pitchFamily="18"/>
                <a:ea typeface="Droid Sans Fallback" pitchFamily="2"/>
                <a:cs typeface="FreeSans" pitchFamily="2"/>
              </a:rPr>
              <a:t>Etapa de la salida didáctica: noviembre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1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Elaboración de itinerario con localización geo-referenciada de los lugares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a recorrer y conocer.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 Organización de acciones receptivas con los principales participantes.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 Desarrollo de jornada de intercambio en el Municipio F: las escuelas rurales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 visitan el territorio del Municipio F de la mano de una comunidad educativa que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oficia de anfitriona.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Instancia recreativa y de reconocimiento de los valores patrimoniales del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Municipio en función de las líneas temáticas definidas.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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Desarrollo de jornada de intercambio en Escuelas Rurales: el centro educativo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UY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FreeSans" pitchFamily="2"/>
              </a:rPr>
              <a:t>delMunicipio F viaja al interior del país.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UY" sz="2000" b="0" i="0" u="none" strike="noStrike" kern="1200">
              <a:ln>
                <a:noFill/>
              </a:ln>
              <a:latin typeface="Arial" pitchFamily="18"/>
              <a:ea typeface="Droid Sans Fallback" pitchFamily="2"/>
              <a:cs typeface="FreeSans" pitchFamily="2"/>
            </a:endParaRPr>
          </a:p>
        </p:txBody>
      </p:sp>
    </p:spTree>
  </p:cSld>
  <p:clrMapOvr>
    <a:masterClrMapping/>
  </p:clrMapOvr>
  <p:transition spd="med" advTm="10000">
    <p:wipe dir="d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determin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yt-bluetitledow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895</Words>
  <Application>Microsoft Office PowerPoint</Application>
  <PresentationFormat>Presentación en pantalla (4:3)</PresentationFormat>
  <Paragraphs>73</Paragraphs>
  <Slides>23</Slides>
  <Notes>23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23</vt:i4>
      </vt:variant>
    </vt:vector>
  </HeadingPairs>
  <TitlesOfParts>
    <vt:vector size="25" baseType="lpstr">
      <vt:lpstr>Predeterminado</vt:lpstr>
      <vt:lpstr>lyt-bluetitledown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ceibal</dc:creator>
  <cp:lastModifiedBy>acer</cp:lastModifiedBy>
  <cp:revision>2</cp:revision>
  <dcterms:created xsi:type="dcterms:W3CDTF">2018-11-28T16:18:00Z</dcterms:created>
  <dcterms:modified xsi:type="dcterms:W3CDTF">2018-11-30T14:56:15Z</dcterms:modified>
</cp:coreProperties>
</file>